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0C5A5A-E75C-477D-8DC3-42F3D6E636F9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600905-43B5-4DBF-B323-406B65FDF28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4427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661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39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623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60362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7508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3689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9602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210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8424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70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972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2205900-C344-44B3-A5E2-F983EA525453}" type="datetimeFigureOut">
              <a:rPr lang="es-CL" smtClean="0"/>
              <a:t>29-06-2020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6BB978E-E747-412B-BEFF-CF94DE1063E2}" type="slidenum">
              <a:rPr lang="es-CL" smtClean="0"/>
              <a:t>‹Nº›</a:t>
            </a:fld>
            <a:endParaRPr lang="es-CL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53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4FF0C66-6E77-4AD4-8AC1-B56DD9157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>
                <a:solidFill>
                  <a:schemeClr val="tx1"/>
                </a:solidFill>
              </a:rPr>
              <a:t>TABLA DE ASIGNACIONES VARIAS</a:t>
            </a:r>
            <a:r>
              <a:rPr lang="es-CL" b="1" dirty="0"/>
              <a:t> </a:t>
            </a:r>
            <a:br>
              <a:rPr lang="es-CL" dirty="0"/>
            </a:br>
            <a:r>
              <a:rPr lang="es-CL" dirty="0"/>
              <a:t> </a:t>
            </a:r>
            <a:r>
              <a:rPr lang="es-CL" sz="1400" dirty="0"/>
              <a:t>MAYO (febrero – abril 2020) IPC 0,74%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3E43669-E12D-4A34-AF07-FDFB509AA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90713"/>
            <a:ext cx="5157787" cy="404812"/>
          </a:xfrm>
        </p:spPr>
        <p:txBody>
          <a:bodyPr>
            <a:normAutofit/>
          </a:bodyPr>
          <a:lstStyle/>
          <a:p>
            <a:r>
              <a:rPr lang="es-ES" sz="1200" b="1" dirty="0">
                <a:solidFill>
                  <a:schemeClr val="tx1"/>
                </a:solidFill>
              </a:rPr>
              <a:t>DESCRIPCION ASIGNACION  Rol  General valores brutos</a:t>
            </a:r>
            <a:r>
              <a:rPr lang="es-ES" sz="1200" dirty="0">
                <a:solidFill>
                  <a:schemeClr val="tx1"/>
                </a:solidFill>
              </a:rPr>
              <a:t>                         </a:t>
            </a:r>
            <a:endParaRPr lang="es-CL" sz="1200" dirty="0">
              <a:solidFill>
                <a:schemeClr val="tx1"/>
              </a:solidFill>
            </a:endParaRPr>
          </a:p>
        </p:txBody>
      </p:sp>
      <p:graphicFrame>
        <p:nvGraphicFramePr>
          <p:cNvPr id="9" name="Marcador de contenido 8">
            <a:extLst>
              <a:ext uri="{FF2B5EF4-FFF2-40B4-BE49-F238E27FC236}">
                <a16:creationId xmlns:a16="http://schemas.microsoft.com/office/drawing/2014/main" id="{384799C5-AB70-4D17-95AC-6696C7B7C40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38189433"/>
              </p:ext>
            </p:extLst>
          </p:nvPr>
        </p:nvGraphicFramePr>
        <p:xfrm>
          <a:off x="747713" y="2295527"/>
          <a:ext cx="5795962" cy="38480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38947">
                  <a:extLst>
                    <a:ext uri="{9D8B030D-6E8A-4147-A177-3AD203B41FA5}">
                      <a16:colId xmlns:a16="http://schemas.microsoft.com/office/drawing/2014/main" val="2390679035"/>
                    </a:ext>
                  </a:extLst>
                </a:gridCol>
                <a:gridCol w="1057015">
                  <a:extLst>
                    <a:ext uri="{9D8B030D-6E8A-4147-A177-3AD203B41FA5}">
                      <a16:colId xmlns:a16="http://schemas.microsoft.com/office/drawing/2014/main" val="899968497"/>
                    </a:ext>
                  </a:extLst>
                </a:gridCol>
              </a:tblGrid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ALMUERZO/COMIDA (sábado, domingo y festivo)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4.295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30203075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Desayuno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974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98019590"/>
                  </a:ext>
                </a:extLst>
              </a:tr>
              <a:tr h="293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Beca especial de estudios (líquido) enseñanza básica, media y diferencial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113.837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67341180"/>
                  </a:ext>
                </a:extLst>
              </a:tr>
              <a:tr h="293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Beca especial de estudios (líquido) ed. Técnica o universitaria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149.129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77748789"/>
                  </a:ext>
                </a:extLst>
              </a:tr>
              <a:tr h="293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Asignación de escolaridad (bruto) enseñanza básica, media y diferencial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119.530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42895670"/>
                  </a:ext>
                </a:extLst>
              </a:tr>
              <a:tr h="293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Asignación de escolaridad (bruto) ed. Técnica o universitaria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156.588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44050527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Subsidio fallecimiento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505.876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9465910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Subsidio matrimonio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281.042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11689404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Subsidio nacimiento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224.833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01427366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Asignación Familiar extra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2.656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4505893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Bono vacaciones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421.564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39763913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Aguinaldo fiestas patrias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123.659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03435602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Aguinaldo navidad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185.487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86463362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Movilización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46.591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22727999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Sala cuna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207.072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19104572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Traslado sala cuna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32.117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82147993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Trabajo nocturno/tope mínimo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UF 2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35727580"/>
                  </a:ext>
                </a:extLst>
              </a:tr>
              <a:tr h="170114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Sueldo base mínimo convenio colectivo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385.103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63499269"/>
                  </a:ext>
                </a:extLst>
              </a:tr>
              <a:tr h="2933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Reemplazo circunstancial 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20% S.BASE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423494075"/>
                  </a:ext>
                </a:extLst>
              </a:tr>
            </a:tbl>
          </a:graphicData>
        </a:graphic>
      </p:graphicFrame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8203D683-E8DC-4319-957D-4DF5E2B086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30888" y="1890713"/>
            <a:ext cx="5865812" cy="404812"/>
          </a:xfrm>
        </p:spPr>
        <p:txBody>
          <a:bodyPr>
            <a:normAutofit/>
          </a:bodyPr>
          <a:lstStyle/>
          <a:p>
            <a:r>
              <a:rPr lang="es-ES" sz="1200" dirty="0"/>
              <a:t>                  </a:t>
            </a:r>
            <a:r>
              <a:rPr lang="es-ES" sz="1200" b="1" dirty="0">
                <a:solidFill>
                  <a:schemeClr val="tx1"/>
                </a:solidFill>
              </a:rPr>
              <a:t>  DESCRIPCION ASIGNACION FUERZA DE VENTA ROL 4 Valores brutos</a:t>
            </a:r>
            <a:r>
              <a:rPr lang="es-ES" sz="1200" dirty="0"/>
              <a:t>   </a:t>
            </a:r>
            <a:endParaRPr lang="es-CL" sz="1200" dirty="0"/>
          </a:p>
        </p:txBody>
      </p:sp>
      <p:graphicFrame>
        <p:nvGraphicFramePr>
          <p:cNvPr id="10" name="Marcador de contenido 9">
            <a:extLst>
              <a:ext uri="{FF2B5EF4-FFF2-40B4-BE49-F238E27FC236}">
                <a16:creationId xmlns:a16="http://schemas.microsoft.com/office/drawing/2014/main" id="{CE98DB56-5F03-47C5-BBE7-C931A7944B7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523602645"/>
              </p:ext>
            </p:extLst>
          </p:nvPr>
        </p:nvGraphicFramePr>
        <p:xfrm>
          <a:off x="6791325" y="2428876"/>
          <a:ext cx="4268788" cy="1190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90286">
                  <a:extLst>
                    <a:ext uri="{9D8B030D-6E8A-4147-A177-3AD203B41FA5}">
                      <a16:colId xmlns:a16="http://schemas.microsoft.com/office/drawing/2014/main" val="4209919759"/>
                    </a:ext>
                  </a:extLst>
                </a:gridCol>
                <a:gridCol w="778502">
                  <a:extLst>
                    <a:ext uri="{9D8B030D-6E8A-4147-A177-3AD203B41FA5}">
                      <a16:colId xmlns:a16="http://schemas.microsoft.com/office/drawing/2014/main" val="3646030865"/>
                    </a:ext>
                  </a:extLst>
                </a:gridCol>
              </a:tblGrid>
              <a:tr h="29765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Bono vacaciones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421.564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75986656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Aguinaldo Fiestas Patrias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123.659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9791750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Aguinaldo Navidad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185.487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27845386"/>
                  </a:ext>
                </a:extLst>
              </a:tr>
              <a:tr h="297656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Bono anual pagado en enero de cada año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243.565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38861781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F2E68E76-771D-43E9-848D-7C4FB8C3182A}"/>
              </a:ext>
            </a:extLst>
          </p:cNvPr>
          <p:cNvSpPr txBox="1"/>
          <p:nvPr/>
        </p:nvSpPr>
        <p:spPr>
          <a:xfrm>
            <a:off x="7248525" y="4067175"/>
            <a:ext cx="367665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>
                <a:solidFill>
                  <a:srgbClr val="FF0000"/>
                </a:solidFill>
              </a:rPr>
              <a:t>Sindicato N°2 Scotiabank Chile</a:t>
            </a:r>
            <a:r>
              <a:rPr lang="es-CL" b="1" dirty="0"/>
              <a:t>  </a:t>
            </a:r>
            <a:br>
              <a:rPr lang="es-CL" b="1" dirty="0"/>
            </a:br>
            <a:r>
              <a:rPr lang="it-IT" sz="1400" dirty="0"/>
              <a:t>Celular contengencia  +56 9 8375 3153</a:t>
            </a:r>
            <a:endParaRPr lang="es-CL" sz="1400" dirty="0"/>
          </a:p>
          <a:p>
            <a:r>
              <a:rPr lang="it-IT" sz="1400" u="sng" dirty="0"/>
              <a:t>directorio@sindicatoscotiabank2.cl </a:t>
            </a:r>
            <a:endParaRPr lang="es-CL" sz="1400" dirty="0"/>
          </a:p>
          <a:p>
            <a:r>
              <a:rPr lang="it-IT" sz="1400" u="sng" dirty="0"/>
              <a:t>web:sindicatoscotiabank2.cl</a:t>
            </a:r>
            <a:endParaRPr lang="es-CL" sz="140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7922537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</TotalTime>
  <Words>235</Words>
  <Application>Microsoft Office PowerPoint</Application>
  <PresentationFormat>Panorámica</PresentationFormat>
  <Paragraphs>52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Retrospección</vt:lpstr>
      <vt:lpstr>TABLA DE ASIGNACIONES VARIAS   MAYO (febrero – abril 2020) IPC 0,74%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TABLA DE ASIGNACIONES VARIAS   MAYO (febrero – abril 2020</dc:title>
  <dc:creator>Usuario</dc:creator>
  <cp:lastModifiedBy>Usuario</cp:lastModifiedBy>
  <cp:revision>3</cp:revision>
  <dcterms:created xsi:type="dcterms:W3CDTF">2020-06-29T23:25:47Z</dcterms:created>
  <dcterms:modified xsi:type="dcterms:W3CDTF">2020-06-29T23:49:21Z</dcterms:modified>
</cp:coreProperties>
</file>